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7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Светлый стиль 3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95" autoAdjust="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1050;&#1085;&#1080;&#1075;&#1072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percentStacked"/>
        <c:varyColors val="0"/>
        <c:ser>
          <c:idx val="0"/>
          <c:order val="0"/>
          <c:tx>
            <c:v>Использовано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Лист1!$A$16:$A$20</c:f>
              <c:strCache>
                <c:ptCount val="5"/>
                <c:pt idx="0">
                  <c:v>Объект</c:v>
                </c:pt>
                <c:pt idx="1">
                  <c:v>A</c:v>
                </c:pt>
                <c:pt idx="2">
                  <c:v>B</c:v>
                </c:pt>
                <c:pt idx="3">
                  <c:v>C</c:v>
                </c:pt>
                <c:pt idx="4">
                  <c:v>D</c:v>
                </c:pt>
              </c:strCache>
            </c:strRef>
          </c:cat>
          <c:val>
            <c:numRef>
              <c:f>Лист1!$B$16:$B$20</c:f>
              <c:numCache>
                <c:formatCode>General</c:formatCode>
                <c:ptCount val="5"/>
                <c:pt idx="0">
                  <c:v>3</c:v>
                </c:pt>
                <c:pt idx="1">
                  <c:v>9</c:v>
                </c:pt>
                <c:pt idx="2">
                  <c:v>4</c:v>
                </c:pt>
                <c:pt idx="3">
                  <c:v>9</c:v>
                </c:pt>
                <c:pt idx="4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7D-4F6E-9E67-193874FE6DAC}"/>
            </c:ext>
          </c:extLst>
        </c:ser>
        <c:ser>
          <c:idx val="1"/>
          <c:order val="1"/>
          <c:tx>
            <c:v>Не использовано</c:v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Лист1!$A$16:$A$20</c:f>
              <c:strCache>
                <c:ptCount val="5"/>
                <c:pt idx="0">
                  <c:v>Объект</c:v>
                </c:pt>
                <c:pt idx="1">
                  <c:v>A</c:v>
                </c:pt>
                <c:pt idx="2">
                  <c:v>B</c:v>
                </c:pt>
                <c:pt idx="3">
                  <c:v>C</c:v>
                </c:pt>
                <c:pt idx="4">
                  <c:v>D</c:v>
                </c:pt>
              </c:strCache>
            </c:strRef>
          </c:cat>
          <c:val>
            <c:numRef>
              <c:f>Лист1!$C$16:$C$20</c:f>
              <c:numCache>
                <c:formatCode>General</c:formatCode>
                <c:ptCount val="5"/>
                <c:pt idx="0">
                  <c:v>7</c:v>
                </c:pt>
                <c:pt idx="1">
                  <c:v>1</c:v>
                </c:pt>
                <c:pt idx="2">
                  <c:v>6</c:v>
                </c:pt>
                <c:pt idx="3">
                  <c:v>1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57D-4F6E-9E67-193874FE6DAC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79"/>
        <c:overlap val="100"/>
        <c:axId val="515172888"/>
        <c:axId val="515173544"/>
      </c:barChart>
      <c:catAx>
        <c:axId val="5151728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ru-RU"/>
          </a:p>
        </c:txPr>
        <c:crossAx val="515173544"/>
        <c:crosses val="autoZero"/>
        <c:auto val="1"/>
        <c:lblAlgn val="ctr"/>
        <c:lblOffset val="100"/>
        <c:noMultiLvlLbl val="0"/>
      </c:catAx>
      <c:valAx>
        <c:axId val="515173544"/>
        <c:scaling>
          <c:orientation val="minMax"/>
        </c:scaling>
        <c:delete val="1"/>
        <c:axPos val="b"/>
        <c:numFmt formatCode="0%" sourceLinked="1"/>
        <c:majorTickMark val="none"/>
        <c:minorTickMark val="none"/>
        <c:tickLblPos val="nextTo"/>
        <c:crossAx val="51517288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44878-A829-43B0-BD84-9DC1E5D83D0F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1C71CE-10DA-43B2-A4CE-C22C7A63CE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9185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C71CE-10DA-43B2-A4CE-C22C7A63CEF6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6290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C71CE-10DA-43B2-A4CE-C22C7A63CEF6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5849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C71CE-10DA-43B2-A4CE-C22C7A63CEF6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43130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C71CE-10DA-43B2-A4CE-C22C7A63CEF6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7804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C71CE-10DA-43B2-A4CE-C22C7A63CEF6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73133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1C71CE-10DA-43B2-A4CE-C22C7A63CEF6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35860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18535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9755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4817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72962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421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1146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0950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0903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87402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7023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2130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D0DAA2E-0BD0-4B15-9D5D-9852481EA754}" type="datetimeFigureOut">
              <a:rPr lang="ru-RU" smtClean="0"/>
              <a:t>22.03.2024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0AAED4E-8761-4F8F-A742-FF41BFEBE90B}" type="slidenum">
              <a:rPr lang="ru-RU" smtClean="0"/>
              <a:t>‹#›</a:t>
            </a:fld>
            <a:endParaRPr lang="ru-RU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0792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Сайт школы английского языка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smtClean="0"/>
              <a:t>Рекомендации по наполнению сайта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5128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Рекомендация № 1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1500" dirty="0" smtClean="0"/>
              <a:t>Провести </a:t>
            </a:r>
            <a:r>
              <a:rPr lang="en-US" sz="1500" dirty="0" smtClean="0"/>
              <a:t>A/B</a:t>
            </a:r>
            <a:r>
              <a:rPr lang="ru-RU" sz="1500" dirty="0" smtClean="0"/>
              <a:t>-тестирование</a:t>
            </a:r>
          </a:p>
          <a:p>
            <a:r>
              <a:rPr lang="ru-RU" sz="1500" dirty="0" smtClean="0"/>
              <a:t>Гипотеза: Добавление </a:t>
            </a:r>
            <a:r>
              <a:rPr lang="ru-RU" sz="1500" dirty="0" smtClean="0"/>
              <a:t>формы регистрации и ее расположение в верхней, средней и нижней частях страницы повысит количество зарегистрированных пользователей</a:t>
            </a:r>
          </a:p>
          <a:p>
            <a:r>
              <a:rPr lang="ru-RU" sz="1500" dirty="0" smtClean="0"/>
              <a:t>Метрика: Количество регистраций</a:t>
            </a:r>
          </a:p>
          <a:p>
            <a:r>
              <a:rPr lang="ru-RU" sz="1500" dirty="0" smtClean="0"/>
              <a:t>Примеры:</a:t>
            </a:r>
            <a:endParaRPr lang="ru-RU" sz="15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3817468"/>
            <a:ext cx="3316264" cy="216000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3408" y="3817468"/>
            <a:ext cx="3578314" cy="21600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11587" y="3817468"/>
            <a:ext cx="3044093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3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853" y="3457468"/>
            <a:ext cx="3899190" cy="2520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Рекомендация № 2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1500" dirty="0" smtClean="0"/>
              <a:t>Провести </a:t>
            </a:r>
            <a:r>
              <a:rPr lang="en-US" sz="1500" dirty="0"/>
              <a:t>A/B</a:t>
            </a:r>
            <a:r>
              <a:rPr lang="ru-RU" sz="1500" dirty="0"/>
              <a:t>-тестирование</a:t>
            </a:r>
          </a:p>
          <a:p>
            <a:r>
              <a:rPr lang="ru-RU" sz="1500" dirty="0" smtClean="0"/>
              <a:t>Гипотеза: Краткая </a:t>
            </a:r>
            <a:r>
              <a:rPr lang="ru-RU" sz="1500" dirty="0" smtClean="0"/>
              <a:t>информация о содержании курсов и их целевой аудитории повысит заинтересованность клиентов в получении дополнительной информации</a:t>
            </a:r>
          </a:p>
          <a:p>
            <a:r>
              <a:rPr lang="ru-RU" sz="1500" dirty="0" smtClean="0"/>
              <a:t>Метрика: Количество консультаций в месяц</a:t>
            </a:r>
          </a:p>
          <a:p>
            <a:r>
              <a:rPr lang="ru-RU" sz="1500" dirty="0" smtClean="0"/>
              <a:t>Примеры:</a:t>
            </a:r>
            <a:endParaRPr lang="ru-RU" sz="15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9043" y="3457468"/>
            <a:ext cx="3517043" cy="2520000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6086" y="3457468"/>
            <a:ext cx="2824369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74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Дополнительные рекомендации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ru-RU" sz="3600" dirty="0" smtClean="0"/>
              <a:t>Выполнить </a:t>
            </a:r>
            <a:r>
              <a:rPr lang="ru-RU" sz="3600" dirty="0" err="1" smtClean="0"/>
              <a:t>бредирование</a:t>
            </a:r>
            <a:r>
              <a:rPr lang="ru-RU" sz="3600" dirty="0" smtClean="0"/>
              <a:t> страницы </a:t>
            </a:r>
            <a:r>
              <a:rPr lang="ru-RU" sz="3600" dirty="0" err="1" smtClean="0"/>
              <a:t>лендинга</a:t>
            </a:r>
            <a:endParaRPr lang="ru-RU" sz="3600" dirty="0" smtClean="0"/>
          </a:p>
          <a:p>
            <a:pPr lvl="1"/>
            <a:r>
              <a:rPr lang="ru-RU" sz="3600" dirty="0" smtClean="0"/>
              <a:t>Разместить краткую информацию о преподавателях и их квалификации</a:t>
            </a:r>
          </a:p>
          <a:p>
            <a:pPr lvl="1"/>
            <a:r>
              <a:rPr lang="ru-RU" sz="3600" dirty="0" smtClean="0"/>
              <a:t>Предоставить ответы на часто задаваемые вопросы</a:t>
            </a:r>
          </a:p>
          <a:p>
            <a:pPr lvl="1"/>
            <a:endParaRPr lang="ru-RU" sz="3600" dirty="0"/>
          </a:p>
        </p:txBody>
      </p:sp>
    </p:spTree>
    <p:extLst>
      <p:ext uri="{BB962C8B-B14F-4D97-AF65-F5344CB8AC3E}">
        <p14:creationId xmlns:p14="http://schemas.microsoft.com/office/powerpoint/2010/main" val="1810307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8" name="Подзаголовок 7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 smtClean="0"/>
              <a:t>Выполнил студент </a:t>
            </a:r>
            <a:r>
              <a:rPr lang="en-US" dirty="0" err="1" smtClean="0"/>
              <a:t>Geekbrains</a:t>
            </a:r>
            <a:r>
              <a:rPr lang="en-US" dirty="0" smtClean="0"/>
              <a:t> </a:t>
            </a:r>
            <a:r>
              <a:rPr lang="ru-RU" dirty="0" smtClean="0"/>
              <a:t>Михаил Казачкин</a:t>
            </a:r>
          </a:p>
          <a:p>
            <a:r>
              <a:rPr lang="ru-RU" dirty="0" smtClean="0"/>
              <a:t>Задание № 1 к уроку 2 итоговой</a:t>
            </a:r>
            <a:br>
              <a:rPr lang="ru-RU" dirty="0" smtClean="0"/>
            </a:br>
            <a:r>
              <a:rPr lang="ru-RU" dirty="0" smtClean="0"/>
              <a:t>контрольной работы по блоку специализация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75514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Объект:</a:t>
            </a:r>
            <a:br>
              <a:rPr lang="ru-RU" dirty="0" smtClean="0"/>
            </a:br>
            <a:r>
              <a:rPr lang="ru-RU" dirty="0" smtClean="0"/>
              <a:t>Сайт школы английского</a:t>
            </a:r>
            <a:endParaRPr lang="ru-RU" dirty="0"/>
          </a:p>
        </p:txBody>
      </p:sp>
      <p:sp>
        <p:nvSpPr>
          <p:cNvPr id="12" name="Текст 1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 smtClean="0"/>
              <a:t>Основные элементы сайта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Приглашение оставить заявку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Краткая информация о формате обучения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Отзывы студентов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17" name="TextBox 16"/>
          <p:cNvSpPr txBox="1"/>
          <p:nvPr/>
        </p:nvSpPr>
        <p:spPr>
          <a:xfrm>
            <a:off x="4334300" y="5967507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english22.tilda.ws</a:t>
            </a:r>
            <a:endParaRPr lang="ru-RU" sz="3600" dirty="0"/>
          </a:p>
        </p:txBody>
      </p:sp>
      <p:pic>
        <p:nvPicPr>
          <p:cNvPr id="22" name="Объект 21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34300" y="252507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15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Конкурент </a:t>
            </a:r>
            <a:r>
              <a:rPr lang="en-US" dirty="0" smtClean="0"/>
              <a:t>A</a:t>
            </a:r>
            <a:r>
              <a:rPr lang="ru-RU" dirty="0" smtClean="0"/>
              <a:t>: </a:t>
            </a:r>
            <a:r>
              <a:rPr lang="en-US" dirty="0" err="1" smtClean="0"/>
              <a:t>Bendford</a:t>
            </a:r>
            <a:endParaRPr lang="ru-RU" dirty="0"/>
          </a:p>
        </p:txBody>
      </p:sp>
      <p:sp>
        <p:nvSpPr>
          <p:cNvPr id="12" name="Текст 11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smtClean="0"/>
              <a:t>Основные элементы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Бренд и логотип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Приглашение оставить </a:t>
            </a:r>
            <a:r>
              <a:rPr lang="ru-RU" dirty="0" smtClean="0"/>
              <a:t>заявку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Форма регистрации (повторяющаяся)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Краткая информация о курсах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Краткая информация о формате обучения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Отзывы студентов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Информация о преподавателях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Ответы на частые вопросы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17" name="TextBox 16"/>
          <p:cNvSpPr txBox="1"/>
          <p:nvPr/>
        </p:nvSpPr>
        <p:spPr>
          <a:xfrm>
            <a:off x="4334300" y="5967507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bendfortschool.ru</a:t>
            </a:r>
            <a:endParaRPr lang="ru-RU" sz="36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300" y="252507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97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Конкурент </a:t>
            </a:r>
            <a:r>
              <a:rPr lang="en-US" dirty="0" smtClean="0"/>
              <a:t>B</a:t>
            </a:r>
            <a:r>
              <a:rPr lang="ru-RU" dirty="0" smtClean="0"/>
              <a:t>: </a:t>
            </a:r>
            <a:r>
              <a:rPr lang="en-US" dirty="0" err="1" smtClean="0"/>
              <a:t>Lingualeo</a:t>
            </a:r>
            <a:endParaRPr lang="ru-RU" dirty="0"/>
          </a:p>
        </p:txBody>
      </p:sp>
      <p:sp>
        <p:nvSpPr>
          <p:cNvPr id="12" name="Текст 11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Основные элементы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Бренд и логотип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Приглашение оставить </a:t>
            </a:r>
            <a:r>
              <a:rPr lang="ru-RU" dirty="0" smtClean="0"/>
              <a:t>заявку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Краткая информация о курсах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Краткая информация о формате </a:t>
            </a:r>
            <a:r>
              <a:rPr lang="ru-RU" dirty="0" smtClean="0"/>
              <a:t>обучения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Ссылка на мобильные приложения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17" name="TextBox 16"/>
          <p:cNvSpPr txBox="1"/>
          <p:nvPr/>
        </p:nvSpPr>
        <p:spPr>
          <a:xfrm>
            <a:off x="4334300" y="5967507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lingualeo.com/</a:t>
            </a:r>
            <a:r>
              <a:rPr lang="en-US" sz="3600" dirty="0" err="1"/>
              <a:t>ru</a:t>
            </a:r>
            <a:endParaRPr lang="ru-RU" sz="3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300" y="252507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602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Конкурент </a:t>
            </a:r>
            <a:r>
              <a:rPr lang="en-US" dirty="0"/>
              <a:t>C</a:t>
            </a:r>
            <a:r>
              <a:rPr lang="ru-RU" dirty="0" smtClean="0"/>
              <a:t>: Яндекс Практикум</a:t>
            </a:r>
            <a:endParaRPr lang="ru-RU" dirty="0"/>
          </a:p>
        </p:txBody>
      </p:sp>
      <p:sp>
        <p:nvSpPr>
          <p:cNvPr id="12" name="Текст 11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smtClean="0"/>
              <a:t>Основные элементы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Бренд и логотип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Приглашение оставить заявку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Форма регистрации (повторяющаяся)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Краткая информация о курсах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Краткая информация о формате обучения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Отзывы студентов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Информация о преподавателях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Ответы на частые </a:t>
            </a:r>
            <a:r>
              <a:rPr lang="ru-RU" dirty="0" smtClean="0"/>
              <a:t>вопросы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17" name="TextBox 16"/>
          <p:cNvSpPr txBox="1"/>
          <p:nvPr/>
        </p:nvSpPr>
        <p:spPr>
          <a:xfrm>
            <a:off x="4334300" y="5967507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practicum.yandex.ru/</a:t>
            </a:r>
            <a:r>
              <a:rPr lang="en-US" sz="3600" dirty="0" err="1" smtClean="0"/>
              <a:t>english</a:t>
            </a:r>
            <a:endParaRPr lang="ru-RU" sz="36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300" y="252507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084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Конкурент </a:t>
            </a:r>
            <a:r>
              <a:rPr lang="en-US" dirty="0" smtClean="0"/>
              <a:t>D</a:t>
            </a:r>
            <a:r>
              <a:rPr lang="ru-RU" dirty="0" smtClean="0"/>
              <a:t>: </a:t>
            </a:r>
            <a:r>
              <a:rPr lang="en-US" dirty="0" err="1" smtClean="0"/>
              <a:t>Skyeng</a:t>
            </a:r>
            <a:endParaRPr lang="ru-RU" dirty="0"/>
          </a:p>
        </p:txBody>
      </p:sp>
      <p:sp>
        <p:nvSpPr>
          <p:cNvPr id="12" name="Текст 11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ru-RU" dirty="0" smtClean="0"/>
              <a:t>Основные элементы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Бренд и логотип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Приглашение оставить заявку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Форма регистрации (повторяющаяся)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Краткая информация о курсах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Краткая информация о формате обучения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Отзывы студентов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/>
              <a:t>Информация о преподавателях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dirty="0" smtClean="0"/>
              <a:t>Информация о стоимости курсов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dirty="0"/>
          </a:p>
        </p:txBody>
      </p:sp>
      <p:sp>
        <p:nvSpPr>
          <p:cNvPr id="17" name="TextBox 16"/>
          <p:cNvSpPr txBox="1"/>
          <p:nvPr/>
        </p:nvSpPr>
        <p:spPr>
          <a:xfrm>
            <a:off x="4334300" y="5967507"/>
            <a:ext cx="7620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skyeng.ru</a:t>
            </a:r>
            <a:endParaRPr lang="ru-RU" sz="36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300" y="252507"/>
            <a:ext cx="7620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467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smtClean="0"/>
              <a:t>Сравнение с конкурентами</a:t>
            </a:r>
            <a:endParaRPr lang="ru-RU" dirty="0"/>
          </a:p>
        </p:txBody>
      </p:sp>
      <p:graphicFrame>
        <p:nvGraphicFramePr>
          <p:cNvPr id="5" name="Объект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66003836"/>
              </p:ext>
            </p:extLst>
          </p:nvPr>
        </p:nvGraphicFramePr>
        <p:xfrm>
          <a:off x="1097280" y="1962144"/>
          <a:ext cx="10058400" cy="3924305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3579495">
                  <a:extLst>
                    <a:ext uri="{9D8B030D-6E8A-4147-A177-3AD203B41FA5}">
                      <a16:colId xmlns:a16="http://schemas.microsoft.com/office/drawing/2014/main" val="1617495376"/>
                    </a:ext>
                  </a:extLst>
                </a:gridCol>
                <a:gridCol w="1295781">
                  <a:extLst>
                    <a:ext uri="{9D8B030D-6E8A-4147-A177-3AD203B41FA5}">
                      <a16:colId xmlns:a16="http://schemas.microsoft.com/office/drawing/2014/main" val="1862799209"/>
                    </a:ext>
                  </a:extLst>
                </a:gridCol>
                <a:gridCol w="1295781">
                  <a:extLst>
                    <a:ext uri="{9D8B030D-6E8A-4147-A177-3AD203B41FA5}">
                      <a16:colId xmlns:a16="http://schemas.microsoft.com/office/drawing/2014/main" val="1693317793"/>
                    </a:ext>
                  </a:extLst>
                </a:gridCol>
                <a:gridCol w="1295781">
                  <a:extLst>
                    <a:ext uri="{9D8B030D-6E8A-4147-A177-3AD203B41FA5}">
                      <a16:colId xmlns:a16="http://schemas.microsoft.com/office/drawing/2014/main" val="901188125"/>
                    </a:ext>
                  </a:extLst>
                </a:gridCol>
                <a:gridCol w="1295781">
                  <a:extLst>
                    <a:ext uri="{9D8B030D-6E8A-4147-A177-3AD203B41FA5}">
                      <a16:colId xmlns:a16="http://schemas.microsoft.com/office/drawing/2014/main" val="2257544809"/>
                    </a:ext>
                  </a:extLst>
                </a:gridCol>
                <a:gridCol w="1295781">
                  <a:extLst>
                    <a:ext uri="{9D8B030D-6E8A-4147-A177-3AD203B41FA5}">
                      <a16:colId xmlns:a16="http://schemas.microsoft.com/office/drawing/2014/main" val="1307825532"/>
                    </a:ext>
                  </a:extLst>
                </a:gridCol>
              </a:tblGrid>
              <a:tr h="356755"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u="none" strike="noStrike" dirty="0">
                          <a:effectLst/>
                        </a:rPr>
                        <a:t>Элементы сайта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u="none" strike="noStrike" dirty="0">
                          <a:effectLst/>
                        </a:rPr>
                        <a:t>Объект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A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B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C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>
                          <a:effectLst/>
                        </a:rPr>
                        <a:t>D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72845670"/>
                  </a:ext>
                </a:extLst>
              </a:tr>
              <a:tr h="356755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>
                          <a:effectLst/>
                        </a:rPr>
                        <a:t>Бренд и логотип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929888545"/>
                  </a:ext>
                </a:extLst>
              </a:tr>
              <a:tr h="356755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>
                          <a:effectLst/>
                        </a:rPr>
                        <a:t>Ссылка на страницу заявки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66033804"/>
                  </a:ext>
                </a:extLst>
              </a:tr>
              <a:tr h="356755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>
                          <a:effectLst/>
                        </a:rPr>
                        <a:t>Форма регистрации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2396890"/>
                  </a:ext>
                </a:extLst>
              </a:tr>
              <a:tr h="356755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>
                          <a:effectLst/>
                        </a:rPr>
                        <a:t>Дополнительные формы регистрации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6717043"/>
                  </a:ext>
                </a:extLst>
              </a:tr>
              <a:tr h="356755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>
                          <a:effectLst/>
                        </a:rPr>
                        <a:t>Краткая информация о курсах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461789462"/>
                  </a:ext>
                </a:extLst>
              </a:tr>
              <a:tr h="356755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>
                          <a:effectLst/>
                        </a:rPr>
                        <a:t>Информация о формате обучения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42538795"/>
                  </a:ext>
                </a:extLst>
              </a:tr>
              <a:tr h="356755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>
                          <a:effectLst/>
                        </a:rPr>
                        <a:t>Отзывы студентов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23052870"/>
                  </a:ext>
                </a:extLst>
              </a:tr>
              <a:tr h="356755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>
                          <a:effectLst/>
                        </a:rPr>
                        <a:t>Информация о преподавателях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57760906"/>
                  </a:ext>
                </a:extLst>
              </a:tr>
              <a:tr h="356755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>
                          <a:effectLst/>
                        </a:rPr>
                        <a:t>Информация о стоимости курсов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8159183"/>
                  </a:ext>
                </a:extLst>
              </a:tr>
              <a:tr h="356755">
                <a:tc>
                  <a:txBody>
                    <a:bodyPr/>
                    <a:lstStyle/>
                    <a:p>
                      <a:pPr algn="l" fontAlgn="b"/>
                      <a:r>
                        <a:rPr lang="ru-RU" sz="1600" u="none" strike="noStrike" dirty="0">
                          <a:effectLst/>
                        </a:rPr>
                        <a:t>Ответы на частые вопросы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00B05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✓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600" b="1" i="0" kern="1200" dirty="0" smtClean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✗</a:t>
                      </a:r>
                      <a:endParaRPr lang="ru-RU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326710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990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Количество использованных основных смысловых блоков </a:t>
            </a:r>
            <a:r>
              <a:rPr lang="ru-RU" dirty="0" smtClean="0"/>
              <a:t>сайта</a:t>
            </a:r>
            <a:endParaRPr lang="ru-RU" dirty="0"/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3835157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34184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Выводы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Сайт Школы английского языка уступает по наполнению большинству сайтов конкурентов</a:t>
            </a:r>
          </a:p>
          <a:p>
            <a:r>
              <a:rPr lang="ru-RU" dirty="0" smtClean="0"/>
              <a:t>В наличии:</a:t>
            </a:r>
          </a:p>
          <a:p>
            <a:pPr lvl="1"/>
            <a:r>
              <a:rPr lang="ru-RU" dirty="0" smtClean="0"/>
              <a:t>Ссылка на страницу заявки</a:t>
            </a:r>
          </a:p>
          <a:p>
            <a:pPr lvl="1"/>
            <a:r>
              <a:rPr lang="ru-RU" dirty="0" smtClean="0"/>
              <a:t>Краткая информация о формате обучения</a:t>
            </a:r>
          </a:p>
          <a:p>
            <a:pPr lvl="1"/>
            <a:r>
              <a:rPr lang="ru-RU" dirty="0" smtClean="0"/>
              <a:t>Отзывы студентов</a:t>
            </a:r>
          </a:p>
          <a:p>
            <a:r>
              <a:rPr lang="ru-RU" dirty="0" smtClean="0"/>
              <a:t>Отсутствуют:</a:t>
            </a:r>
          </a:p>
          <a:p>
            <a:pPr lvl="1"/>
            <a:r>
              <a:rPr lang="ru-RU" dirty="0" smtClean="0"/>
              <a:t>Брендирование</a:t>
            </a:r>
          </a:p>
          <a:p>
            <a:pPr lvl="1"/>
            <a:r>
              <a:rPr lang="ru-RU" dirty="0" smtClean="0"/>
              <a:t>Форма регистрации и ее дополнительные копии в средней и нижней части страницы</a:t>
            </a:r>
          </a:p>
          <a:p>
            <a:pPr lvl="1"/>
            <a:r>
              <a:rPr lang="ru-RU" dirty="0" smtClean="0"/>
              <a:t>Краткая информация о курсах</a:t>
            </a:r>
          </a:p>
          <a:p>
            <a:pPr lvl="1"/>
            <a:r>
              <a:rPr lang="ru-RU" dirty="0" smtClean="0"/>
              <a:t>Информация о преподавателях</a:t>
            </a:r>
          </a:p>
          <a:p>
            <a:pPr lvl="1"/>
            <a:r>
              <a:rPr lang="ru-RU" dirty="0" smtClean="0"/>
              <a:t>Ответы на часто задаваемые вопросы</a:t>
            </a:r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54110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Ретро">
  <a:themeElements>
    <a:clrScheme name="Ретр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Ретр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Ретр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68</TotalTime>
  <Words>415</Words>
  <Application>Microsoft Office PowerPoint</Application>
  <PresentationFormat>Широкоэкранный</PresentationFormat>
  <Paragraphs>154</Paragraphs>
  <Slides>13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Ретро</vt:lpstr>
      <vt:lpstr>Сайт школы английского языка</vt:lpstr>
      <vt:lpstr>Объект: Сайт школы английского</vt:lpstr>
      <vt:lpstr>Конкурент A: Bendford</vt:lpstr>
      <vt:lpstr>Конкурент B: Lingualeo</vt:lpstr>
      <vt:lpstr>Конкурент C: Яндекс Практикум</vt:lpstr>
      <vt:lpstr>Конкурент D: Skyeng</vt:lpstr>
      <vt:lpstr>Сравнение с конкурентами</vt:lpstr>
      <vt:lpstr>Количество использованных основных смысловых блоков сайта</vt:lpstr>
      <vt:lpstr>Выводы</vt:lpstr>
      <vt:lpstr>Рекомендация № 1</vt:lpstr>
      <vt:lpstr>Рекомендация № 2</vt:lpstr>
      <vt:lpstr>Дополнительные рекомендации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Сайт школы английского языка</dc:title>
  <dc:creator>Михаил Юрьевич Казачкин</dc:creator>
  <cp:lastModifiedBy>Михаил Юрьевич Казачкин</cp:lastModifiedBy>
  <cp:revision>9</cp:revision>
  <dcterms:created xsi:type="dcterms:W3CDTF">2024-03-15T12:09:03Z</dcterms:created>
  <dcterms:modified xsi:type="dcterms:W3CDTF">2024-03-22T11:09:04Z</dcterms:modified>
</cp:coreProperties>
</file>

<file path=docProps/thumbnail.jpeg>
</file>